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2" r:id="rId23"/>
    <p:sldId id="283" r:id="rId2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66"/>
    <a:srgbClr val="008000"/>
    <a:srgbClr val="FFFF66"/>
    <a:srgbClr val="EF0B62"/>
    <a:srgbClr val="66FFFF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4E71-B600-4441-BA87-297DA71FDBB2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A04B-3177-4CBC-B381-06C3341350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6400-669C-4E4C-81B4-FDCF33B5140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23A0-39F5-4A5E-8926-C27D9C0EA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39613"/>
          <a:stretch/>
        </p:blipFill>
        <p:spPr>
          <a:xfrm>
            <a:off x="0" y="3429000"/>
            <a:ext cx="914399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</a:b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>CHANGING DIRECT SPEECH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</a:b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>TO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>INDIRECT SPEECH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</a:br>
            <a:endParaRPr lang="en-US" b="1" dirty="0">
              <a:solidFill>
                <a:srgbClr val="C000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410200" y="2286000"/>
            <a:ext cx="2209800" cy="1066800"/>
          </a:xfrm>
          <a:prstGeom prst="cloudCallou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FITRIS ROZA. S.S, </a:t>
            </a:r>
            <a:r>
              <a:rPr lang="en-US" dirty="0" err="1" smtClean="0">
                <a:solidFill>
                  <a:schemeClr val="tx1"/>
                </a:solidFill>
              </a:rPr>
              <a:t>M.Pd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638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UcPeriod"/>
            </a:pPr>
            <a:r>
              <a:rPr lang="en-US" sz="3600" b="1" dirty="0" smtClean="0">
                <a:latin typeface="Comic Sans MS" pitchFamily="66" charset="0"/>
              </a:rPr>
              <a:t>When the reporting or principal verb is in the past tense, all the present tenses in the direct speech are changed into past tense.</a:t>
            </a:r>
          </a:p>
          <a:p>
            <a:pPr marL="514350" indent="-514350"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endParaRPr lang="en-US" b="1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dirty="0" smtClean="0"/>
          </a:p>
          <a:p>
            <a:pPr>
              <a:buNone/>
            </a:pPr>
            <a:r>
              <a:rPr lang="en-US" sz="2900" dirty="0"/>
              <a:t/>
            </a:r>
            <a:br>
              <a:rPr lang="en-US" sz="29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9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900" b="1" dirty="0" smtClean="0">
                <a:latin typeface="Comic Sans MS" pitchFamily="66" charset="0"/>
              </a:rPr>
              <a:t>NOTE</a:t>
            </a:r>
            <a:r>
              <a:rPr lang="en-US" sz="2900" b="1" dirty="0">
                <a:latin typeface="Comic Sans MS" pitchFamily="66" charset="0"/>
              </a:rPr>
              <a:t>: </a:t>
            </a:r>
            <a:r>
              <a:rPr lang="en-US" sz="2900" dirty="0">
                <a:latin typeface="Comic Sans MS" pitchFamily="66" charset="0"/>
              </a:rPr>
              <a:t/>
            </a:r>
            <a:br>
              <a:rPr lang="en-US" sz="2900" dirty="0">
                <a:latin typeface="Comic Sans MS" pitchFamily="66" charset="0"/>
              </a:rPr>
            </a:br>
            <a:r>
              <a:rPr lang="en-US" sz="2900" dirty="0">
                <a:latin typeface="Comic Sans MS" pitchFamily="66" charset="0"/>
              </a:rPr>
              <a:t>The </a:t>
            </a:r>
            <a:r>
              <a:rPr lang="en-US" sz="2900" b="1" dirty="0">
                <a:latin typeface="Comic Sans MS" pitchFamily="66" charset="0"/>
              </a:rPr>
              <a:t>shall</a:t>
            </a:r>
            <a:r>
              <a:rPr lang="en-US" sz="2900" dirty="0">
                <a:latin typeface="Comic Sans MS" pitchFamily="66" charset="0"/>
              </a:rPr>
              <a:t> of the future is changed into </a:t>
            </a:r>
            <a:r>
              <a:rPr lang="en-US" sz="2900" b="1" dirty="0">
                <a:latin typeface="Comic Sans MS" pitchFamily="66" charset="0"/>
              </a:rPr>
              <a:t>should</a:t>
            </a:r>
            <a:r>
              <a:rPr lang="en-US" sz="2900" dirty="0">
                <a:latin typeface="Comic Sans MS" pitchFamily="66" charset="0"/>
              </a:rPr>
              <a:t>. </a:t>
            </a:r>
            <a:br>
              <a:rPr lang="en-US" sz="2900" dirty="0">
                <a:latin typeface="Comic Sans MS" pitchFamily="66" charset="0"/>
              </a:rPr>
            </a:br>
            <a:r>
              <a:rPr lang="en-US" sz="2900" dirty="0">
                <a:latin typeface="Comic Sans MS" pitchFamily="66" charset="0"/>
              </a:rPr>
              <a:t>The </a:t>
            </a:r>
            <a:r>
              <a:rPr lang="en-US" sz="2900" b="1" dirty="0">
                <a:latin typeface="Comic Sans MS" pitchFamily="66" charset="0"/>
              </a:rPr>
              <a:t>will</a:t>
            </a:r>
            <a:r>
              <a:rPr lang="en-US" sz="2900" dirty="0">
                <a:latin typeface="Comic Sans MS" pitchFamily="66" charset="0"/>
              </a:rPr>
              <a:t> of the future is changed into </a:t>
            </a:r>
            <a:r>
              <a:rPr lang="en-US" sz="2900" b="1" dirty="0">
                <a:latin typeface="Comic Sans MS" pitchFamily="66" charset="0"/>
              </a:rPr>
              <a:t>would</a:t>
            </a:r>
            <a:r>
              <a:rPr lang="en-US" sz="2900" dirty="0">
                <a:latin typeface="Comic Sans MS" pitchFamily="66" charset="0"/>
              </a:rPr>
              <a:t>. </a:t>
            </a:r>
            <a:br>
              <a:rPr lang="en-US" sz="2900" dirty="0">
                <a:latin typeface="Comic Sans MS" pitchFamily="66" charset="0"/>
              </a:rPr>
            </a:br>
            <a:r>
              <a:rPr lang="en-US" sz="2900" dirty="0">
                <a:latin typeface="Comic Sans MS" pitchFamily="66" charset="0"/>
              </a:rPr>
              <a:t>The </a:t>
            </a:r>
            <a:r>
              <a:rPr lang="en-US" sz="2900" b="1" dirty="0">
                <a:latin typeface="Comic Sans MS" pitchFamily="66" charset="0"/>
              </a:rPr>
              <a:t>can</a:t>
            </a:r>
            <a:r>
              <a:rPr lang="en-US" sz="2900" dirty="0">
                <a:latin typeface="Comic Sans MS" pitchFamily="66" charset="0"/>
              </a:rPr>
              <a:t> and </a:t>
            </a:r>
            <a:r>
              <a:rPr lang="en-US" sz="2900" b="1" dirty="0">
                <a:latin typeface="Comic Sans MS" pitchFamily="66" charset="0"/>
              </a:rPr>
              <a:t>may</a:t>
            </a:r>
            <a:r>
              <a:rPr lang="en-US" sz="2900" dirty="0">
                <a:latin typeface="Comic Sans MS" pitchFamily="66" charset="0"/>
              </a:rPr>
              <a:t> of the future are changed into </a:t>
            </a:r>
            <a:r>
              <a:rPr lang="en-US" sz="2900" b="1" dirty="0">
                <a:latin typeface="Comic Sans MS" pitchFamily="66" charset="0"/>
              </a:rPr>
              <a:t>could</a:t>
            </a:r>
            <a:r>
              <a:rPr lang="en-US" sz="2900" dirty="0">
                <a:latin typeface="Comic Sans MS" pitchFamily="66" charset="0"/>
              </a:rPr>
              <a:t> and </a:t>
            </a:r>
            <a:r>
              <a:rPr lang="en-US" sz="2900" b="1" dirty="0">
                <a:latin typeface="Comic Sans MS" pitchFamily="66" charset="0"/>
              </a:rPr>
              <a:t>might</a:t>
            </a:r>
            <a:r>
              <a:rPr lang="en-US" sz="2900" dirty="0">
                <a:latin typeface="Comic Sans MS" pitchFamily="66" charset="0"/>
              </a:rPr>
              <a:t> respectively.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362200"/>
          <a:ext cx="9144000" cy="342899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/>
                <a:gridCol w="3048000"/>
                <a:gridCol w="3048000"/>
              </a:tblGrid>
              <a:tr h="45201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smtClean="0"/>
                        <a:t>INDIRECT SPEECHs</a:t>
                      </a:r>
                      <a:endParaRPr lang="en-US" dirty="0"/>
                    </a:p>
                  </a:txBody>
                  <a:tcPr/>
                </a:tc>
              </a:tr>
              <a:tr h="6734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1.  A simple present tense  </a:t>
                      </a:r>
                    </a:p>
                    <a:p>
                      <a:r>
                        <a:rPr lang="en-US" sz="1400" dirty="0" smtClean="0"/>
                        <a:t>       becomes simple past tense.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</a:t>
                      </a:r>
                    </a:p>
                    <a:p>
                      <a:r>
                        <a:rPr lang="en-US" sz="1400" dirty="0" smtClean="0"/>
                        <a:t>  He said, “I am unwell.”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</a:p>
                    <a:p>
                      <a:r>
                        <a:rPr lang="en-US" sz="1400" dirty="0" smtClean="0"/>
                        <a:t>    He said that he was unwell.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095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2. A present continuous tense </a:t>
                      </a:r>
                    </a:p>
                    <a:p>
                      <a:r>
                        <a:rPr lang="en-US" sz="1400" dirty="0" smtClean="0"/>
                        <a:t>       becomes a past continuous.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He said, “ my mother is writing  </a:t>
                      </a:r>
                    </a:p>
                    <a:p>
                      <a:r>
                        <a:rPr lang="en-US" sz="1400" dirty="0" smtClean="0"/>
                        <a:t>                    letter.”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He said that his mother was </a:t>
                      </a:r>
                    </a:p>
                    <a:p>
                      <a:r>
                        <a:rPr lang="en-US" sz="1400" dirty="0" smtClean="0"/>
                        <a:t>              writing letter.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603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3. A present perfect becomes a </a:t>
                      </a:r>
                    </a:p>
                    <a:p>
                      <a:r>
                        <a:rPr lang="en-US" sz="1400" dirty="0" smtClean="0"/>
                        <a:t>         past perfect.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He said, “I have passed  the</a:t>
                      </a:r>
                    </a:p>
                    <a:p>
                      <a:r>
                        <a:rPr lang="en-US" sz="1400" dirty="0" smtClean="0"/>
                        <a:t>              examination.”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He said that he had passed </a:t>
                      </a:r>
                    </a:p>
                    <a:p>
                      <a:r>
                        <a:rPr lang="en-US" sz="1400" dirty="0" smtClean="0"/>
                        <a:t>             the examination.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336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4.  As a rule the simple past </a:t>
                      </a:r>
                    </a:p>
                    <a:p>
                      <a:r>
                        <a:rPr lang="en-US" sz="1400" dirty="0" smtClean="0"/>
                        <a:t>       tense becomes the past     </a:t>
                      </a:r>
                    </a:p>
                    <a:p>
                      <a:r>
                        <a:rPr lang="en-US" sz="1400" dirty="0" smtClean="0"/>
                        <a:t>       perfect tense.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He said, “His horse died in the </a:t>
                      </a:r>
                    </a:p>
                    <a:p>
                      <a:r>
                        <a:rPr lang="en-US" sz="1400" dirty="0" smtClean="0"/>
                        <a:t>                    night.”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He said that his horse had died in </a:t>
                      </a:r>
                    </a:p>
                    <a:p>
                      <a:r>
                        <a:rPr lang="en-US" sz="1400" dirty="0" smtClean="0"/>
                        <a:t>                 the night.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00" b="1" dirty="0" smtClean="0">
                <a:latin typeface="Comic Sans MS" pitchFamily="66" charset="0"/>
              </a:rPr>
              <a:t> B</a:t>
            </a:r>
            <a:r>
              <a:rPr lang="en-US" sz="4200" b="1" dirty="0">
                <a:latin typeface="Comic Sans MS" pitchFamily="66" charset="0"/>
              </a:rPr>
              <a:t>. The tenses will not change if the </a:t>
            </a:r>
            <a:r>
              <a:rPr lang="en-US" sz="4200" b="1" dirty="0" smtClean="0">
                <a:latin typeface="Comic Sans MS" pitchFamily="66" charset="0"/>
              </a:rPr>
              <a:t>SPEECH</a:t>
            </a:r>
            <a:r>
              <a:rPr lang="en-US" sz="4200" b="1" dirty="0">
                <a:latin typeface="Comic Sans MS" pitchFamily="66" charset="0"/>
              </a:rPr>
              <a:t> is still relevant or </a:t>
            </a:r>
            <a:r>
              <a:rPr lang="en-US" sz="42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4200" b="1" dirty="0">
                <a:latin typeface="Comic Sans MS" pitchFamily="66" charset="0"/>
              </a:rPr>
              <a:t> </a:t>
            </a:r>
            <a:r>
              <a:rPr lang="en-US" sz="4200" b="1" dirty="0" smtClean="0">
                <a:latin typeface="Comic Sans MS" pitchFamily="66" charset="0"/>
              </a:rPr>
              <a:t>     if </a:t>
            </a:r>
            <a:r>
              <a:rPr lang="en-US" sz="4200" b="1" dirty="0">
                <a:latin typeface="Comic Sans MS" pitchFamily="66" charset="0"/>
              </a:rPr>
              <a:t>it is a universal truth. We can often choose whether to </a:t>
            </a:r>
            <a:endParaRPr lang="en-US" sz="4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200" b="1" dirty="0">
                <a:latin typeface="Comic Sans MS" pitchFamily="66" charset="0"/>
              </a:rPr>
              <a:t> </a:t>
            </a:r>
            <a:r>
              <a:rPr lang="en-US" sz="4200" b="1" dirty="0" smtClean="0">
                <a:latin typeface="Comic Sans MS" pitchFamily="66" charset="0"/>
              </a:rPr>
              <a:t>     keep the </a:t>
            </a:r>
            <a:r>
              <a:rPr lang="en-US" sz="4200" b="1" dirty="0">
                <a:latin typeface="Comic Sans MS" pitchFamily="66" charset="0"/>
              </a:rPr>
              <a:t>original tenses or change them</a:t>
            </a:r>
            <a:r>
              <a:rPr lang="en-US" sz="42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667000"/>
          <a:ext cx="9144000" cy="213360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572000"/>
                <a:gridCol w="4572000"/>
              </a:tblGrid>
              <a:tr h="39986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Indirect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</a:tr>
              <a:tr h="399863">
                <a:tc>
                  <a:txBody>
                    <a:bodyPr/>
                    <a:lstStyle/>
                    <a:p>
                      <a:r>
                        <a:rPr lang="en-US" dirty="0" smtClean="0"/>
                        <a:t>     1.   “I know her address”, said John.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John said that he knows/knew her address.</a:t>
                      </a:r>
                      <a:endParaRPr lang="en-US" dirty="0"/>
                    </a:p>
                  </a:txBody>
                  <a:tcPr/>
                </a:tc>
              </a:tr>
              <a:tr h="690173">
                <a:tc>
                  <a:txBody>
                    <a:bodyPr/>
                    <a:lstStyle/>
                    <a:p>
                      <a:r>
                        <a:rPr lang="en-US" dirty="0" smtClean="0"/>
                        <a:t>     2.    The teacher said, “The earth goes round </a:t>
                      </a:r>
                    </a:p>
                    <a:p>
                      <a:r>
                        <a:rPr lang="en-US" dirty="0" smtClean="0"/>
                        <a:t>                                   the sun.”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The teacher said that the earth goes/went </a:t>
                      </a:r>
                    </a:p>
                    <a:p>
                      <a:r>
                        <a:rPr lang="en-US" dirty="0" smtClean="0"/>
                        <a:t>                           round the sun.</a:t>
                      </a:r>
                      <a:endParaRPr lang="en-US" dirty="0"/>
                    </a:p>
                  </a:txBody>
                  <a:tcPr/>
                </a:tc>
              </a:tr>
              <a:tr h="643702">
                <a:tc>
                  <a:txBody>
                    <a:bodyPr/>
                    <a:lstStyle/>
                    <a:p>
                      <a:r>
                        <a:rPr lang="en-US" dirty="0" smtClean="0"/>
                        <a:t>     3.    She said, “German is easy to learn.”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She said that German was/is easy to learn.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n-stock-photo_csp5286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b="1" dirty="0">
                <a:latin typeface="Comic Sans MS" pitchFamily="66" charset="0"/>
              </a:rPr>
              <a:t>C. If the reporting verb is in present tense, the tenses of the </a:t>
            </a:r>
            <a:r>
              <a:rPr lang="en-US" sz="2200" b="1" dirty="0" smtClean="0">
                <a:latin typeface="Comic Sans MS" pitchFamily="66" charset="0"/>
              </a:rPr>
              <a:t>direct </a:t>
            </a:r>
            <a:r>
              <a:rPr lang="en-US" sz="2200" b="1" dirty="0">
                <a:latin typeface="Comic Sans MS" pitchFamily="66" charset="0"/>
              </a:rPr>
              <a:t>s</a:t>
            </a:r>
            <a:r>
              <a:rPr lang="en-US" sz="2200" b="1" dirty="0" smtClean="0">
                <a:latin typeface="Comic Sans MS" pitchFamily="66" charset="0"/>
              </a:rPr>
              <a:t>peech </a:t>
            </a:r>
            <a:r>
              <a:rPr lang="en-US" sz="2200" b="1" dirty="0">
                <a:latin typeface="Comic Sans MS" pitchFamily="66" charset="0"/>
              </a:rPr>
              <a:t>do not change. For example, we may rewrite the above examples, putting the reporting verb in the present tense.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14600"/>
          <a:ext cx="9144000" cy="2514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572000"/>
                <a:gridCol w="4572000"/>
              </a:tblGrid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Direct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Indirect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1. He says, “I am unwell.”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He says that he is unwell.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2. He says, “ My mother is writing letter.”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He says that his mother is writing letter.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3.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 says, “I have passed the examination.”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He says that he has passed the examination.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4. He says, “His horse died in the night.”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He says that his horse died in the night.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eople tal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5400"/>
            <a:ext cx="4648200" cy="1752600"/>
          </a:xfrm>
          <a:prstGeom prst="rect">
            <a:avLst/>
          </a:prstGeom>
        </p:spPr>
      </p:pic>
      <p:pic>
        <p:nvPicPr>
          <p:cNvPr id="6" name="Picture 5" descr="people tal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5105400"/>
            <a:ext cx="4495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D. The pronouns of the </a:t>
            </a:r>
            <a:r>
              <a:rPr lang="en-US" sz="2000" b="1" dirty="0" smtClean="0">
                <a:latin typeface="Comic Sans MS" pitchFamily="66" charset="0"/>
              </a:rPr>
              <a:t>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 </a:t>
            </a:r>
            <a:r>
              <a:rPr lang="en-US" sz="2000" b="1" dirty="0">
                <a:latin typeface="Comic Sans MS" pitchFamily="66" charset="0"/>
              </a:rPr>
              <a:t>are changed where necessary, so that their relations with the reporter and his hearer, </a:t>
            </a:r>
            <a:r>
              <a:rPr lang="en-US" sz="2000" b="1" dirty="0" smtClean="0">
                <a:latin typeface="Comic Sans MS" pitchFamily="66" charset="0"/>
              </a:rPr>
              <a:t>rather </a:t>
            </a:r>
            <a:r>
              <a:rPr lang="en-US" sz="2000" b="1" dirty="0">
                <a:latin typeface="Comic Sans MS" pitchFamily="66" charset="0"/>
              </a:rPr>
              <a:t>than with the original speaker are indicated.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438400"/>
          <a:ext cx="9144000" cy="2590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572000"/>
                <a:gridCol w="457200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Direct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Indirect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1. He said to me, “I do not believe you.”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said that he did not believe me.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2. She said to him, “I do not believe you.”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She said to him that she did not believe him.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3. I said to him, “I did not believe you.”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I said to him that I did not believe him.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4.I said to you, “I do not believe you.”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I said to you that I do not believe you.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rtoon-People-Tal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omic Sans MS" pitchFamily="66" charset="0"/>
              </a:rPr>
              <a:t>E. Words expressing nearness in time or places are generally changed into words expressing distance.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90800"/>
          <a:ext cx="9144000" cy="1981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72000"/>
                <a:gridCol w="457200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</a:t>
                      </a:r>
                    </a:p>
                    <a:p>
                      <a:r>
                        <a:rPr lang="en-US" dirty="0" smtClean="0"/>
                        <a:t>                    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</a:t>
                      </a:r>
                    </a:p>
                    <a:p>
                      <a:r>
                        <a:rPr lang="en-US" dirty="0" smtClean="0"/>
                        <a:t>                        Indirect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59653">
                <a:tc>
                  <a:txBody>
                    <a:bodyPr/>
                    <a:lstStyle/>
                    <a:p>
                      <a:r>
                        <a:rPr lang="en-US" dirty="0" smtClean="0"/>
                        <a:t>    1. He said, “I am glad to be here this </a:t>
                      </a:r>
                    </a:p>
                    <a:p>
                      <a:r>
                        <a:rPr lang="en-US" dirty="0" smtClean="0"/>
                        <a:t>                               evening.”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said that he was glad to be there that </a:t>
                      </a:r>
                    </a:p>
                    <a:p>
                      <a:r>
                        <a:rPr lang="en-US" dirty="0" smtClean="0"/>
                        <a:t>                                evening.</a:t>
                      </a:r>
                      <a:endParaRPr lang="en-US" dirty="0"/>
                    </a:p>
                  </a:txBody>
                  <a:tcPr/>
                </a:tc>
              </a:tr>
              <a:tr h="58146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2. </a:t>
                      </a:r>
                      <a:r>
                        <a:rPr lang="en-US" dirty="0" smtClean="0"/>
                        <a:t>He said, “I was here yesterday.”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said that he was there the day before.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eople-sp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3200400" cy="2286000"/>
          </a:xfrm>
          <a:prstGeom prst="rect">
            <a:avLst/>
          </a:prstGeom>
        </p:spPr>
      </p:pic>
      <p:pic>
        <p:nvPicPr>
          <p:cNvPr id="6" name="Picture 5" descr="people-sp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0"/>
            <a:ext cx="2971800" cy="2286000"/>
          </a:xfrm>
          <a:prstGeom prst="rect">
            <a:avLst/>
          </a:prstGeom>
        </p:spPr>
      </p:pic>
      <p:pic>
        <p:nvPicPr>
          <p:cNvPr id="7" name="Picture 6" descr="people-sp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Now, let us see the words which get changed when the </a:t>
            </a:r>
            <a:r>
              <a:rPr lang="en-US" sz="2000" b="1" dirty="0" smtClean="0">
                <a:latin typeface="Comic Sans MS" pitchFamily="66" charset="0"/>
              </a:rPr>
              <a:t>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 </a:t>
            </a:r>
            <a:r>
              <a:rPr lang="en-US" sz="2000" b="1" dirty="0">
                <a:latin typeface="Comic Sans MS" pitchFamily="66" charset="0"/>
              </a:rPr>
              <a:t>is changed into </a:t>
            </a:r>
            <a:r>
              <a:rPr lang="en-US" sz="2000" b="1" dirty="0" smtClean="0">
                <a:latin typeface="Comic Sans MS" pitchFamily="66" charset="0"/>
              </a:rPr>
              <a:t>indirect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85999"/>
          <a:ext cx="9144000" cy="45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44000"/>
              </a:tblGrid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Now becomes then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Here becomes there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Ago becomes before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Thus becomes so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Today becomes that day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Tomorrow becomes the next day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Yesterday becomes the day before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Last night becomes the night before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This becomes that</a:t>
                      </a:r>
                      <a:endParaRPr lang="en-US" b="1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These becomes those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omic Sans MS" pitchFamily="66" charset="0"/>
              </a:rPr>
              <a:t>F</a:t>
            </a:r>
            <a:r>
              <a:rPr lang="en-US" sz="2000" b="1" dirty="0">
                <a:latin typeface="Comic Sans MS" pitchFamily="66" charset="0"/>
              </a:rPr>
              <a:t>. How the questions used in the </a:t>
            </a:r>
            <a:r>
              <a:rPr lang="en-US" sz="2000" b="1" dirty="0" smtClean="0">
                <a:latin typeface="Comic Sans MS" pitchFamily="66" charset="0"/>
              </a:rPr>
              <a:t>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 </a:t>
            </a:r>
            <a:r>
              <a:rPr lang="en-US" sz="2000" b="1" dirty="0">
                <a:latin typeface="Comic Sans MS" pitchFamily="66" charset="0"/>
              </a:rPr>
              <a:t>are changed into </a:t>
            </a:r>
            <a:r>
              <a:rPr lang="en-US" sz="2000" b="1" dirty="0" smtClean="0">
                <a:latin typeface="Comic Sans MS" pitchFamily="66" charset="0"/>
              </a:rPr>
              <a:t>indirect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</a:t>
            </a:r>
            <a:r>
              <a:rPr lang="en-US" sz="2000" b="1" dirty="0">
                <a:latin typeface="Comic Sans MS" pitchFamily="66" charset="0"/>
              </a:rPr>
              <a:t>? </a:t>
            </a:r>
            <a:br>
              <a:rPr lang="en-US" sz="2000" b="1" dirty="0">
                <a:latin typeface="Comic Sans MS" pitchFamily="66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57400"/>
          <a:ext cx="9144000" cy="47101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72000"/>
                <a:gridCol w="4572000"/>
              </a:tblGrid>
              <a:tr h="53153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     Direct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SPEECHs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Indirect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SPEECHs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83475">
                <a:tc>
                  <a:txBody>
                    <a:bodyPr/>
                    <a:lstStyle/>
                    <a:p>
                      <a:r>
                        <a:rPr lang="en-US" dirty="0" smtClean="0"/>
                        <a:t>    1.  He said to me, “What are you doing?”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asked me what I was doing.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68347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2. </a:t>
                      </a:r>
                      <a:r>
                        <a:rPr lang="en-US" dirty="0" smtClean="0"/>
                        <a:t>A stranger asked me, “Where do you </a:t>
                      </a:r>
                    </a:p>
                    <a:p>
                      <a:r>
                        <a:rPr lang="en-US" dirty="0" smtClean="0"/>
                        <a:t>                                live?”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A stranger enquired where I lived.</a:t>
                      </a:r>
                      <a:endParaRPr lang="en-US" dirty="0"/>
                    </a:p>
                  </a:txBody>
                  <a:tcPr/>
                </a:tc>
              </a:tr>
              <a:tr h="786593">
                <a:tc>
                  <a:txBody>
                    <a:bodyPr/>
                    <a:lstStyle/>
                    <a:p>
                      <a:r>
                        <a:rPr lang="en-US" dirty="0" smtClean="0"/>
                        <a:t>    3. The policemen said to us, “Where are you </a:t>
                      </a:r>
                    </a:p>
                    <a:p>
                      <a:r>
                        <a:rPr lang="en-US" dirty="0" smtClean="0"/>
                        <a:t>                             going?”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The policemen asked us where we were </a:t>
                      </a:r>
                    </a:p>
                    <a:p>
                      <a:r>
                        <a:rPr lang="en-US" dirty="0" smtClean="0"/>
                        <a:t>                              going.</a:t>
                      </a:r>
                      <a:endParaRPr lang="en-US" dirty="0"/>
                    </a:p>
                  </a:txBody>
                  <a:tcPr/>
                </a:tc>
              </a:tr>
              <a:tr h="10487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4. He said, “Will you listen to such a man?”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asked them whether they would listen to </a:t>
                      </a:r>
                    </a:p>
                    <a:p>
                      <a:r>
                        <a:rPr lang="en-US" dirty="0" smtClean="0"/>
                        <a:t>                        such a man.</a:t>
                      </a:r>
                    </a:p>
                    <a:p>
                      <a:r>
                        <a:rPr lang="en-US" dirty="0" smtClean="0"/>
                        <a:t>    Would they, he asked, listen to such a man.</a:t>
                      </a:r>
                      <a:endParaRPr lang="en-US" dirty="0"/>
                    </a:p>
                  </a:txBody>
                  <a:tcPr/>
                </a:tc>
              </a:tr>
              <a:tr h="976393">
                <a:tc>
                  <a:txBody>
                    <a:bodyPr/>
                    <a:lstStyle/>
                    <a:p>
                      <a:r>
                        <a:rPr lang="en-US" dirty="0" smtClean="0"/>
                        <a:t>     5. His angry mother jeered, “Do you </a:t>
                      </a:r>
                    </a:p>
                    <a:p>
                      <a:r>
                        <a:rPr lang="en-US" dirty="0" smtClean="0"/>
                        <a:t>              suppose you know better than your </a:t>
                      </a:r>
                    </a:p>
                    <a:p>
                      <a:r>
                        <a:rPr lang="en-US" dirty="0" smtClean="0"/>
                        <a:t>              father?”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His angry mother jeered and asked whether   </a:t>
                      </a:r>
                    </a:p>
                    <a:p>
                      <a:r>
                        <a:rPr lang="en-US" dirty="0" smtClean="0"/>
                        <a:t>           he supposed that he knew better than </a:t>
                      </a: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his father.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G. How the </a:t>
            </a:r>
            <a:r>
              <a:rPr lang="en-US" sz="2000" b="1" dirty="0" smtClean="0">
                <a:latin typeface="Comic Sans MS" pitchFamily="66" charset="0"/>
              </a:rPr>
              <a:t>commands </a:t>
            </a:r>
            <a:r>
              <a:rPr lang="en-US" sz="2000" b="1" dirty="0">
                <a:latin typeface="Comic Sans MS" pitchFamily="66" charset="0"/>
              </a:rPr>
              <a:t>and the </a:t>
            </a:r>
            <a:r>
              <a:rPr lang="en-US" sz="2000" b="1" dirty="0" smtClean="0">
                <a:latin typeface="Comic Sans MS" pitchFamily="66" charset="0"/>
              </a:rPr>
              <a:t>requests </a:t>
            </a:r>
            <a:r>
              <a:rPr lang="en-US" sz="2000" b="1" dirty="0">
                <a:latin typeface="Comic Sans MS" pitchFamily="66" charset="0"/>
              </a:rPr>
              <a:t>in the </a:t>
            </a:r>
            <a:r>
              <a:rPr lang="en-US" sz="2000" b="1" dirty="0" smtClean="0">
                <a:latin typeface="Comic Sans MS" pitchFamily="66" charset="0"/>
              </a:rPr>
              <a:t>direct speeches are changed are </a:t>
            </a:r>
            <a:r>
              <a:rPr lang="en-US" sz="2000" b="1" dirty="0">
                <a:latin typeface="Comic Sans MS" pitchFamily="66" charset="0"/>
              </a:rPr>
              <a:t>changed into indirect </a:t>
            </a:r>
            <a:r>
              <a:rPr lang="en-US" sz="2000" b="1" dirty="0" smtClean="0">
                <a:latin typeface="Comic Sans MS" pitchFamily="66" charset="0"/>
              </a:rPr>
              <a:t>speeches?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 In reporting </a:t>
            </a:r>
            <a:r>
              <a:rPr lang="en-US" sz="2000" b="1" dirty="0">
                <a:latin typeface="Comic Sans MS" pitchFamily="66" charset="0"/>
              </a:rPr>
              <a:t>commands and requests, the indirect speech </a:t>
            </a:r>
            <a:r>
              <a:rPr lang="en-US" sz="2000" b="1" dirty="0" smtClean="0">
                <a:latin typeface="Comic Sans MS" pitchFamily="66" charset="0"/>
              </a:rPr>
              <a:t>is introduced </a:t>
            </a:r>
            <a:r>
              <a:rPr lang="en-US" sz="2000" b="1" dirty="0">
                <a:latin typeface="Comic Sans MS" pitchFamily="66" charset="0"/>
              </a:rPr>
              <a:t>by some verb expressing commands </a:t>
            </a:r>
            <a:r>
              <a:rPr lang="en-US" sz="2000" b="1" dirty="0" smtClean="0">
                <a:latin typeface="Comic Sans MS" pitchFamily="66" charset="0"/>
              </a:rPr>
              <a:t>and requests</a:t>
            </a:r>
            <a:r>
              <a:rPr lang="en-US" sz="2000" b="1" dirty="0">
                <a:latin typeface="Comic Sans MS" pitchFamily="66" charset="0"/>
              </a:rPr>
              <a:t>, and </a:t>
            </a:r>
            <a:r>
              <a:rPr lang="en-US" sz="2000" b="1" dirty="0" smtClean="0">
                <a:latin typeface="Comic Sans MS" pitchFamily="66" charset="0"/>
              </a:rPr>
              <a:t>the imperative </a:t>
            </a:r>
            <a:r>
              <a:rPr lang="en-US" sz="2000" b="1" dirty="0">
                <a:latin typeface="Comic Sans MS" pitchFamily="66" charset="0"/>
              </a:rPr>
              <a:t>m</a:t>
            </a:r>
            <a:r>
              <a:rPr lang="en-US" sz="2000" b="1" dirty="0" smtClean="0">
                <a:latin typeface="Comic Sans MS" pitchFamily="66" charset="0"/>
              </a:rPr>
              <a:t>ood </a:t>
            </a:r>
            <a:r>
              <a:rPr lang="en-US" sz="2000" b="1" dirty="0">
                <a:latin typeface="Comic Sans MS" pitchFamily="66" charset="0"/>
              </a:rPr>
              <a:t>is changed into </a:t>
            </a:r>
            <a:r>
              <a:rPr lang="en-US" sz="2000" b="1" dirty="0" smtClean="0">
                <a:latin typeface="Comic Sans MS" pitchFamily="66" charset="0"/>
              </a:rPr>
              <a:t>infinitive </a:t>
            </a:r>
            <a:r>
              <a:rPr lang="en-US" sz="2000" b="1" dirty="0">
                <a:latin typeface="Comic Sans MS" pitchFamily="66" charset="0"/>
              </a:rPr>
              <a:t>m</a:t>
            </a:r>
            <a:r>
              <a:rPr lang="en-US" sz="2000" b="1" dirty="0" smtClean="0">
                <a:latin typeface="Comic Sans MS" pitchFamily="66" charset="0"/>
              </a:rPr>
              <a:t>ood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n-US" sz="2200" b="1" dirty="0">
                <a:latin typeface="Comic Sans MS" pitchFamily="66" charset="0"/>
              </a:rPr>
              <a:t/>
            </a:r>
            <a:br>
              <a:rPr lang="en-US" sz="2200" b="1" dirty="0">
                <a:latin typeface="Comic Sans MS" pitchFamily="66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200400"/>
          <a:ext cx="9144000" cy="3657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72000"/>
                <a:gridCol w="4572000"/>
              </a:tblGrid>
              <a:tr h="56614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Indirect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/>
                </a:tc>
              </a:tr>
              <a:tr h="430679">
                <a:tc>
                  <a:txBody>
                    <a:bodyPr/>
                    <a:lstStyle/>
                    <a:p>
                      <a:r>
                        <a:rPr lang="en-US" dirty="0" smtClean="0"/>
                        <a:t>    1. Raja said to John, “Go away.”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Raja ordered John to go away.</a:t>
                      </a:r>
                      <a:endParaRPr lang="en-US" dirty="0"/>
                    </a:p>
                  </a:txBody>
                  <a:tcPr/>
                </a:tc>
              </a:tr>
              <a:tr h="743365">
                <a:tc>
                  <a:txBody>
                    <a:bodyPr/>
                    <a:lstStyle/>
                    <a:p>
                      <a:r>
                        <a:rPr lang="en-US" dirty="0" smtClean="0"/>
                        <a:t>    2. He said to Mary, “Please wait here till </a:t>
                      </a:r>
                    </a:p>
                    <a:p>
                      <a:r>
                        <a:rPr lang="en-US" dirty="0" smtClean="0"/>
                        <a:t>                             I return.”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requested Mary to wait there till he </a:t>
                      </a:r>
                    </a:p>
                    <a:p>
                      <a:r>
                        <a:rPr lang="en-US" dirty="0" smtClean="0"/>
                        <a:t>                             returned.</a:t>
                      </a:r>
                      <a:endParaRPr lang="en-US" dirty="0"/>
                    </a:p>
                  </a:txBody>
                  <a:tcPr/>
                </a:tc>
              </a:tr>
              <a:tr h="743365">
                <a:tc>
                  <a:txBody>
                    <a:bodyPr/>
                    <a:lstStyle/>
                    <a:p>
                      <a:r>
                        <a:rPr lang="en-US" dirty="0" smtClean="0"/>
                        <a:t>    3. “Call the first witness”, said the Judge.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The Judge commanded them to call the first </a:t>
                      </a:r>
                    </a:p>
                    <a:p>
                      <a:r>
                        <a:rPr lang="en-US" dirty="0" smtClean="0"/>
                        <a:t>                           witness.</a:t>
                      </a:r>
                      <a:endParaRPr lang="en-US" dirty="0"/>
                    </a:p>
                  </a:txBody>
                  <a:tcPr/>
                </a:tc>
              </a:tr>
              <a:tr h="430679">
                <a:tc>
                  <a:txBody>
                    <a:bodyPr/>
                    <a:lstStyle/>
                    <a:p>
                      <a:r>
                        <a:rPr lang="en-US" dirty="0" smtClean="0"/>
                        <a:t>    4. He shouted, “Let me go.”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shouted to them to let him go.</a:t>
                      </a:r>
                      <a:endParaRPr lang="en-US" dirty="0"/>
                    </a:p>
                  </a:txBody>
                  <a:tcPr/>
                </a:tc>
              </a:tr>
              <a:tr h="743365">
                <a:tc>
                  <a:txBody>
                    <a:bodyPr/>
                    <a:lstStyle/>
                    <a:p>
                      <a:r>
                        <a:rPr lang="en-US" dirty="0" smtClean="0"/>
                        <a:t>     5. He said, “Be quite and listen to my </a:t>
                      </a:r>
                    </a:p>
                    <a:p>
                      <a:r>
                        <a:rPr lang="en-US" dirty="0" smtClean="0"/>
                        <a:t>                              words”.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urged them to be quite and listen to his </a:t>
                      </a:r>
                    </a:p>
                    <a:p>
                      <a:r>
                        <a:rPr lang="en-US" dirty="0" smtClean="0"/>
                        <a:t>                            words.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H. How the </a:t>
            </a:r>
            <a:r>
              <a:rPr lang="en-US" sz="2000" b="1" dirty="0" smtClean="0">
                <a:latin typeface="Comic Sans MS" pitchFamily="66" charset="0"/>
              </a:rPr>
              <a:t>exclamation </a:t>
            </a:r>
            <a:r>
              <a:rPr lang="en-US" sz="2000" b="1" dirty="0">
                <a:latin typeface="Comic Sans MS" pitchFamily="66" charset="0"/>
              </a:rPr>
              <a:t>and the </a:t>
            </a:r>
            <a:r>
              <a:rPr lang="en-US" sz="2000" b="1" dirty="0" smtClean="0">
                <a:latin typeface="Comic Sans MS" pitchFamily="66" charset="0"/>
              </a:rPr>
              <a:t>wishes </a:t>
            </a:r>
            <a:r>
              <a:rPr lang="en-US" sz="2000" b="1" dirty="0">
                <a:latin typeface="Comic Sans MS" pitchFamily="66" charset="0"/>
              </a:rPr>
              <a:t>in the </a:t>
            </a:r>
            <a:r>
              <a:rPr lang="en-US" sz="2000" b="1" dirty="0" smtClean="0">
                <a:latin typeface="Comic Sans MS" pitchFamily="66" charset="0"/>
              </a:rPr>
              <a:t>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peeches  	are changed into </a:t>
            </a:r>
            <a:r>
              <a:rPr lang="en-US" sz="2000" b="1" dirty="0">
                <a:latin typeface="Comic Sans MS" pitchFamily="66" charset="0"/>
              </a:rPr>
              <a:t>i</a:t>
            </a:r>
            <a:r>
              <a:rPr lang="en-US" sz="2000" b="1" dirty="0" smtClean="0">
                <a:latin typeface="Comic Sans MS" pitchFamily="66" charset="0"/>
              </a:rPr>
              <a:t>ndirect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peeches</a:t>
            </a:r>
            <a:r>
              <a:rPr lang="en-US" sz="2000" b="1" dirty="0">
                <a:latin typeface="Comic Sans MS" pitchFamily="66" charset="0"/>
              </a:rPr>
              <a:t>? </a:t>
            </a:r>
            <a:r>
              <a:rPr lang="en-US" sz="2000" b="1" dirty="0" smtClean="0">
                <a:latin typeface="Comic Sans MS" pitchFamily="66" charset="0"/>
              </a:rPr>
              <a:t> In </a:t>
            </a:r>
            <a:r>
              <a:rPr lang="en-US" sz="2000" b="1" dirty="0">
                <a:latin typeface="Comic Sans MS" pitchFamily="66" charset="0"/>
              </a:rPr>
              <a:t>reporting </a:t>
            </a:r>
            <a:r>
              <a:rPr lang="en-US" sz="2000" b="1" dirty="0" smtClean="0">
                <a:latin typeface="Comic Sans MS" pitchFamily="66" charset="0"/>
              </a:rPr>
              <a:t>	exclamation  and </a:t>
            </a:r>
            <a:r>
              <a:rPr lang="en-US" sz="2000" b="1" dirty="0">
                <a:latin typeface="Comic Sans MS" pitchFamily="66" charset="0"/>
              </a:rPr>
              <a:t>wishes, the </a:t>
            </a:r>
            <a:r>
              <a:rPr lang="en-US" sz="2000" b="1" dirty="0" smtClean="0">
                <a:latin typeface="Comic Sans MS" pitchFamily="66" charset="0"/>
              </a:rPr>
              <a:t>indirect </a:t>
            </a:r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peech </a:t>
            </a:r>
            <a:r>
              <a:rPr lang="en-US" sz="2000" b="1" dirty="0">
                <a:latin typeface="Comic Sans MS" pitchFamily="66" charset="0"/>
              </a:rPr>
              <a:t>is introduced </a:t>
            </a:r>
            <a:r>
              <a:rPr lang="en-US" sz="2000" b="1" dirty="0" smtClean="0">
                <a:latin typeface="Comic Sans MS" pitchFamily="66" charset="0"/>
              </a:rPr>
              <a:t>	by </a:t>
            </a:r>
            <a:r>
              <a:rPr lang="en-US" sz="2000" b="1" dirty="0">
                <a:latin typeface="Comic Sans MS" pitchFamily="66" charset="0"/>
              </a:rPr>
              <a:t>some verb expressing </a:t>
            </a:r>
            <a:r>
              <a:rPr lang="en-US" sz="2000" b="1" dirty="0" smtClean="0">
                <a:latin typeface="Comic Sans MS" pitchFamily="66" charset="0"/>
              </a:rPr>
              <a:t>exclamation </a:t>
            </a:r>
            <a:r>
              <a:rPr lang="en-US" sz="2000" b="1" dirty="0">
                <a:latin typeface="Comic Sans MS" pitchFamily="66" charset="0"/>
              </a:rPr>
              <a:t>and </a:t>
            </a:r>
            <a:r>
              <a:rPr lang="en-US" sz="2000" b="1" dirty="0" smtClean="0">
                <a:latin typeface="Comic Sans MS" pitchFamily="66" charset="0"/>
              </a:rPr>
              <a:t>wishes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971801"/>
          <a:ext cx="9144000" cy="3886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0"/>
                <a:gridCol w="4572000"/>
              </a:tblGrid>
              <a:tr h="72016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</a:p>
                    <a:p>
                      <a:r>
                        <a:rPr lang="en-US" dirty="0" smtClean="0"/>
                        <a:t>                    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rgbClr val="EF0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</a:t>
                      </a:r>
                    </a:p>
                    <a:p>
                      <a:r>
                        <a:rPr lang="en-US" dirty="0" smtClean="0"/>
                        <a:t>                      Indirect </a:t>
                      </a:r>
                      <a:r>
                        <a:rPr lang="en-US" dirty="0" smtClean="0"/>
                        <a:t>SPEECHs</a:t>
                      </a:r>
                      <a:endParaRPr lang="en-US" dirty="0"/>
                    </a:p>
                  </a:txBody>
                  <a:tcPr>
                    <a:solidFill>
                      <a:srgbClr val="EF0B62"/>
                    </a:solidFill>
                  </a:tcPr>
                </a:tc>
              </a:tr>
              <a:tr h="580705">
                <a:tc>
                  <a:txBody>
                    <a:bodyPr/>
                    <a:lstStyle/>
                    <a:p>
                      <a:r>
                        <a:rPr lang="en-US" dirty="0" smtClean="0"/>
                        <a:t>    1. He said, “Alas! I am undone”.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exclaimed sadly that he was undone.</a:t>
                      </a:r>
                      <a:endParaRPr lang="en-US" dirty="0"/>
                    </a:p>
                  </a:txBody>
                  <a:tcPr/>
                </a:tc>
              </a:tr>
              <a:tr h="580705">
                <a:tc>
                  <a:txBody>
                    <a:bodyPr/>
                    <a:lstStyle/>
                    <a:p>
                      <a:r>
                        <a:rPr lang="en-US" dirty="0" smtClean="0"/>
                        <a:t>    2. Alice said, “How clever I am?”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Alice exclaimed that he was very clever.</a:t>
                      </a:r>
                      <a:endParaRPr lang="en-US" dirty="0"/>
                    </a:p>
                  </a:txBody>
                  <a:tcPr/>
                </a:tc>
              </a:tr>
              <a:tr h="1002312">
                <a:tc>
                  <a:txBody>
                    <a:bodyPr/>
                    <a:lstStyle/>
                    <a:p>
                      <a:r>
                        <a:rPr lang="en-US" dirty="0" smtClean="0"/>
                        <a:t>    3. He said, “Bravo! You have done well.”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applauded him, saying that he had done </a:t>
                      </a:r>
                    </a:p>
                    <a:p>
                      <a:r>
                        <a:rPr lang="en-US" dirty="0" smtClean="0"/>
                        <a:t>                                 well.</a:t>
                      </a:r>
                      <a:endParaRPr lang="en-US" dirty="0"/>
                    </a:p>
                  </a:txBody>
                  <a:tcPr/>
                </a:tc>
              </a:tr>
              <a:tr h="1002312">
                <a:tc>
                  <a:txBody>
                    <a:bodyPr/>
                    <a:lstStyle/>
                    <a:p>
                      <a:r>
                        <a:rPr lang="en-US" dirty="0" smtClean="0"/>
                        <a:t>     4. “So help me, Heaven!” he cried, “I will </a:t>
                      </a:r>
                    </a:p>
                    <a:p>
                      <a:r>
                        <a:rPr lang="en-US" dirty="0" smtClean="0"/>
                        <a:t>                   never steal again”.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He called upon Heaven to witness his </a:t>
                      </a:r>
                    </a:p>
                    <a:p>
                      <a:r>
                        <a:rPr lang="en-US" dirty="0" smtClean="0"/>
                        <a:t>             resolve never to resolve.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PH" dirty="0" smtClean="0"/>
              <a:t>Try to transform these sentences…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8229600" cy="4525963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PH" sz="3600" dirty="0" smtClean="0"/>
              <a:t>1. “Who is that girl?” </a:t>
            </a:r>
            <a:r>
              <a:rPr lang="en-PH" sz="3600" dirty="0" err="1" smtClean="0"/>
              <a:t>Maja</a:t>
            </a:r>
            <a:r>
              <a:rPr lang="en-PH" sz="3600" dirty="0" smtClean="0"/>
              <a:t> asks Mari.</a:t>
            </a:r>
          </a:p>
          <a:p>
            <a:pPr marL="742950" indent="-742950">
              <a:buNone/>
            </a:pPr>
            <a:r>
              <a:rPr lang="en-PH" sz="3600" dirty="0" smtClean="0"/>
              <a:t>2</a:t>
            </a:r>
            <a:r>
              <a:rPr lang="en-PH" sz="3600" dirty="0" smtClean="0"/>
              <a:t>. “Stop!” the policewoman halted the criminal</a:t>
            </a:r>
            <a:r>
              <a:rPr lang="en-PH" sz="3600" dirty="0" smtClean="0"/>
              <a:t>.</a:t>
            </a:r>
          </a:p>
          <a:p>
            <a:pPr marL="742950" indent="-742950">
              <a:buNone/>
            </a:pPr>
            <a:r>
              <a:rPr lang="en-PH" sz="3600" dirty="0" smtClean="0"/>
              <a:t>3. </a:t>
            </a:r>
            <a:r>
              <a:rPr lang="en-PH" sz="3600" dirty="0" smtClean="0"/>
              <a:t>Abe Lincoln said in his speech years ago, “Am I not destroying my enemies when I make friends of them?”</a:t>
            </a:r>
            <a:endParaRPr lang="en-PH" sz="3600" dirty="0" smtClean="0"/>
          </a:p>
          <a:p>
            <a:pPr marL="742950" indent="-742950">
              <a:buNone/>
            </a:pPr>
            <a:endParaRPr lang="en-PH" sz="3600" dirty="0" smtClean="0"/>
          </a:p>
          <a:p>
            <a:pPr marL="514350" indent="-514350">
              <a:buNone/>
            </a:pPr>
            <a:endParaRPr lang="en-PH" sz="3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dirty="0" smtClean="0">
                <a:solidFill>
                  <a:schemeClr val="bg1"/>
                </a:solidFill>
              </a:rPr>
              <a:t>Direct to </a:t>
            </a:r>
            <a:r>
              <a:rPr lang="en-PH" sz="4400" dirty="0" smtClean="0">
                <a:solidFill>
                  <a:schemeClr val="bg1"/>
                </a:solidFill>
              </a:rPr>
              <a:t>INDIRECT</a:t>
            </a:r>
            <a:endParaRPr lang="en-PH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sp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ookman Old Style" pitchFamily="18" charset="0"/>
              </a:rPr>
              <a:t> DIRECT </a:t>
            </a:r>
            <a:r>
              <a:rPr lang="en-US" sz="6000" b="1" dirty="0" smtClean="0">
                <a:latin typeface="Bookman Old Style" pitchFamily="18" charset="0"/>
              </a:rPr>
              <a:t>SPEECH</a:t>
            </a:r>
            <a:endParaRPr lang="en-US" sz="60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Sharon asked, “How are you?”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Steve said, “I’m fine thanks. How about you?”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Sharon answered, I’m okay. What are you doing these days?”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Steve replied, “Not a lot, actually. Busy at work of course.”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PH" dirty="0" smtClean="0"/>
              <a:t>Try to transform these sentences…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48200"/>
          </a:xfrm>
        </p:spPr>
        <p:txBody>
          <a:bodyPr>
            <a:noAutofit/>
          </a:bodyPr>
          <a:lstStyle/>
          <a:p>
            <a:pPr marL="742950" indent="-742950">
              <a:buAutoNum type="arabicPeriod" startAt="4"/>
            </a:pPr>
            <a:endParaRPr lang="en-PH" sz="3600" smtClean="0"/>
          </a:p>
          <a:p>
            <a:pPr marL="742950" indent="-742950">
              <a:buAutoNum type="arabicPeriod" startAt="4"/>
            </a:pPr>
            <a:r>
              <a:rPr lang="en-PH" sz="3600" smtClean="0"/>
              <a:t>“</a:t>
            </a:r>
            <a:r>
              <a:rPr lang="en-PH" sz="3600" dirty="0" err="1" smtClean="0"/>
              <a:t>Carmina</a:t>
            </a:r>
            <a:r>
              <a:rPr lang="en-PH" sz="3600" dirty="0" smtClean="0"/>
              <a:t>, can you pass the iced tea to me?” Eunice asked.</a:t>
            </a:r>
          </a:p>
          <a:p>
            <a:pPr marL="742950" indent="-742950">
              <a:buAutoNum type="arabicPeriod" startAt="5"/>
            </a:pPr>
            <a:r>
              <a:rPr lang="en-PH" sz="3600" dirty="0" smtClean="0"/>
              <a:t>“</a:t>
            </a:r>
            <a:r>
              <a:rPr lang="en-PH" sz="3600" dirty="0" smtClean="0"/>
              <a:t>I am what I am,” Popeye said to Brutus.</a:t>
            </a:r>
          </a:p>
          <a:p>
            <a:pPr>
              <a:buNone/>
            </a:pPr>
            <a:endParaRPr lang="en-PH" sz="3600" dirty="0" smtClean="0"/>
          </a:p>
          <a:p>
            <a:pPr>
              <a:buNone/>
            </a:pPr>
            <a:endParaRPr lang="en-PH" sz="3600" dirty="0" smtClean="0"/>
          </a:p>
          <a:p>
            <a:pPr marL="742950" indent="-742950">
              <a:buNone/>
            </a:pPr>
            <a:r>
              <a:rPr lang="en-PH" sz="3600" dirty="0" smtClean="0"/>
              <a:t> 	</a:t>
            </a:r>
          </a:p>
          <a:p>
            <a:pPr marL="514350" indent="-514350">
              <a:buNone/>
            </a:pPr>
            <a:endParaRPr lang="en-PH" sz="3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dirty="0" smtClean="0">
                <a:solidFill>
                  <a:schemeClr val="bg1"/>
                </a:solidFill>
              </a:rPr>
              <a:t>Direct to </a:t>
            </a:r>
            <a:r>
              <a:rPr lang="en-PH" sz="4400" dirty="0" smtClean="0">
                <a:solidFill>
                  <a:schemeClr val="bg1"/>
                </a:solidFill>
              </a:rPr>
              <a:t>INDIRECT</a:t>
            </a:r>
            <a:endParaRPr lang="en-PH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822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9999"/>
          </a:solidFill>
        </p:spPr>
        <p:txBody>
          <a:bodyPr/>
          <a:lstStyle/>
          <a:p>
            <a:r>
              <a:rPr lang="en-PH" dirty="0" smtClean="0">
                <a:solidFill>
                  <a:srgbClr val="C00000"/>
                </a:solidFill>
              </a:rPr>
              <a:t>Now, try these…</a:t>
            </a:r>
            <a:endParaRPr lang="en-PH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PH" sz="3600" dirty="0" smtClean="0">
                <a:solidFill>
                  <a:schemeClr val="bg1"/>
                </a:solidFill>
              </a:rPr>
              <a:t>Tom </a:t>
            </a:r>
            <a:r>
              <a:rPr lang="en-PH" sz="3600" dirty="0" smtClean="0">
                <a:solidFill>
                  <a:schemeClr val="bg1"/>
                </a:solidFill>
              </a:rPr>
              <a:t>asks Jerry to stop making noises.</a:t>
            </a:r>
          </a:p>
          <a:p>
            <a:pPr marL="742950" indent="-742950">
              <a:buAutoNum type="arabicPeriod" startAt="2"/>
            </a:pPr>
            <a:r>
              <a:rPr lang="en-PH" sz="3600" dirty="0" smtClean="0">
                <a:solidFill>
                  <a:schemeClr val="bg1"/>
                </a:solidFill>
              </a:rPr>
              <a:t>Angela </a:t>
            </a:r>
            <a:r>
              <a:rPr lang="en-PH" sz="3600" dirty="0" smtClean="0">
                <a:solidFill>
                  <a:schemeClr val="bg1"/>
                </a:solidFill>
              </a:rPr>
              <a:t>told Booth that Temperance is not worthy of him</a:t>
            </a:r>
            <a:r>
              <a:rPr lang="en-PH" sz="3600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Font typeface="Arial" pitchFamily="34" charset="0"/>
              <a:buAutoNum type="arabicPeriod" startAt="2"/>
            </a:pPr>
            <a:r>
              <a:rPr lang="en-PH" sz="3600" dirty="0" smtClean="0">
                <a:solidFill>
                  <a:schemeClr val="bg1"/>
                </a:solidFill>
              </a:rPr>
              <a:t>He </a:t>
            </a:r>
            <a:r>
              <a:rPr lang="en-PH" sz="3600" dirty="0" smtClean="0">
                <a:solidFill>
                  <a:schemeClr val="bg1"/>
                </a:solidFill>
              </a:rPr>
              <a:t>is telling us to shut up. </a:t>
            </a:r>
            <a:endParaRPr lang="en-PH" sz="3600" dirty="0" smtClean="0">
              <a:solidFill>
                <a:schemeClr val="bg1"/>
              </a:solidFill>
            </a:endParaRPr>
          </a:p>
          <a:p>
            <a:pPr marL="742950" indent="-742950">
              <a:buFont typeface="Arial" pitchFamily="34" charset="0"/>
              <a:buAutoNum type="arabicPeriod" startAt="2"/>
            </a:pPr>
            <a:r>
              <a:rPr lang="en-PH" sz="3600" dirty="0" smtClean="0">
                <a:solidFill>
                  <a:schemeClr val="bg1"/>
                </a:solidFill>
              </a:rPr>
              <a:t>The prince requested his servant to look for girls who would fit the shoe in their feet</a:t>
            </a:r>
            <a:r>
              <a:rPr lang="en-PH" sz="3600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Font typeface="Arial" pitchFamily="34" charset="0"/>
              <a:buAutoNum type="arabicPeriod" startAt="2"/>
            </a:pPr>
            <a:r>
              <a:rPr lang="en-PH" sz="3600" dirty="0" smtClean="0">
                <a:solidFill>
                  <a:schemeClr val="bg1"/>
                </a:solidFill>
              </a:rPr>
              <a:t>The old lady commented that love was in the air last February 14.</a:t>
            </a:r>
          </a:p>
          <a:p>
            <a:pPr marL="742950" indent="-742950">
              <a:buAutoNum type="arabicPeriod" startAt="2"/>
            </a:pPr>
            <a:endParaRPr lang="en-PH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PH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PH" sz="36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PH" sz="3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4400" dirty="0" smtClean="0"/>
              <a:t>INDIRECT </a:t>
            </a:r>
            <a:r>
              <a:rPr lang="en-PH" sz="4400" dirty="0" smtClean="0"/>
              <a:t>to Direct</a:t>
            </a: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ANSWERS..DIRECT TO INDIRECT SPEECH</a:t>
            </a:r>
            <a:r>
              <a:rPr lang="en-PH" sz="2800" dirty="0" err="1" smtClean="0">
                <a:solidFill>
                  <a:schemeClr val="bg1"/>
                </a:solidFill>
              </a:rPr>
              <a:t>rect</a:t>
            </a:r>
            <a:r>
              <a:rPr lang="en-PH" sz="2800" dirty="0" smtClean="0">
                <a:solidFill>
                  <a:schemeClr val="bg1"/>
                </a:solidFill>
              </a:rPr>
              <a:t> </a:t>
            </a:r>
            <a:r>
              <a:rPr lang="en-PH" sz="2800" dirty="0" smtClean="0">
                <a:solidFill>
                  <a:schemeClr val="bg1"/>
                </a:solidFill>
              </a:rPr>
              <a:t>to </a:t>
            </a:r>
            <a:r>
              <a:rPr lang="en-PH" sz="2800" dirty="0" smtClean="0">
                <a:solidFill>
                  <a:schemeClr val="bg1"/>
                </a:solidFill>
              </a:rPr>
              <a:t>INDIRECT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1.</a:t>
            </a:r>
            <a:r>
              <a:rPr lang="en-PH" sz="2800" dirty="0" smtClean="0"/>
              <a:t> </a:t>
            </a:r>
            <a:r>
              <a:rPr lang="en-PH" sz="2800" dirty="0" smtClean="0"/>
              <a:t> </a:t>
            </a:r>
            <a:r>
              <a:rPr lang="en-PH" sz="2800" dirty="0" err="1" smtClean="0"/>
              <a:t>Maja</a:t>
            </a:r>
            <a:r>
              <a:rPr lang="en-PH" sz="2800" dirty="0" smtClean="0"/>
              <a:t> asks Mari who is that girl. </a:t>
            </a:r>
            <a:endParaRPr lang="en-PH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PH" sz="2800" dirty="0" smtClean="0"/>
              <a:t>The </a:t>
            </a:r>
            <a:r>
              <a:rPr lang="en-PH" sz="2800" dirty="0" smtClean="0"/>
              <a:t>police woman </a:t>
            </a:r>
            <a:r>
              <a:rPr lang="en-PH" sz="2800" dirty="0" smtClean="0"/>
              <a:t>ordered the criminal to stop.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PH" sz="2800" dirty="0" smtClean="0"/>
              <a:t> </a:t>
            </a:r>
            <a:r>
              <a:rPr lang="en-PH" sz="2800" dirty="0" smtClean="0"/>
              <a:t>Abe Lincoln asked in his speech years ago if he was not destroying his enemies when he made friends of them</a:t>
            </a:r>
            <a:r>
              <a:rPr lang="en-PH" sz="2800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PH" sz="2800" dirty="0" smtClean="0"/>
              <a:t>Eunice requested </a:t>
            </a:r>
            <a:r>
              <a:rPr lang="en-PH" sz="2800" dirty="0" err="1" smtClean="0"/>
              <a:t>Carmina</a:t>
            </a:r>
            <a:r>
              <a:rPr lang="en-PH" sz="2800" dirty="0" smtClean="0"/>
              <a:t> if she could pass the iced tea to her. </a:t>
            </a:r>
            <a:endParaRPr lang="en-PH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PH" sz="2800" dirty="0" smtClean="0"/>
              <a:t>Popeye told Brutus that he is what he is. </a:t>
            </a:r>
          </a:p>
          <a:p>
            <a:pPr marL="514350" indent="-514350">
              <a:buNone/>
            </a:pPr>
            <a:endParaRPr lang="en-PH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n-PH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n-PH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ANSWERS  INDIRECT  TO DIRECT SPEECH</a:t>
            </a:r>
            <a:r>
              <a:rPr lang="en-PH" sz="2400" dirty="0" smtClean="0">
                <a:solidFill>
                  <a:schemeClr val="bg1"/>
                </a:solidFill>
              </a:rPr>
              <a:t>“Jerry, stop making </a:t>
            </a:r>
            <a:r>
              <a:rPr lang="en-PH" sz="2400" dirty="0" err="1" smtClean="0">
                <a:solidFill>
                  <a:schemeClr val="bg1"/>
                </a:solidFill>
              </a:rPr>
              <a:t>noi</a:t>
            </a:r>
            <a:r>
              <a:rPr lang="en-PH" sz="2400" dirty="0" err="1" smtClean="0">
                <a:solidFill>
                  <a:schemeClr val="bg1"/>
                </a:solidFill>
              </a:rPr>
              <a:t>“Jerry</a:t>
            </a:r>
            <a:r>
              <a:rPr lang="en-PH" sz="2400" dirty="0" smtClean="0">
                <a:solidFill>
                  <a:schemeClr val="bg1"/>
                </a:solidFill>
              </a:rPr>
              <a:t>, stop making noises!” , Tom commanded</a:t>
            </a:r>
            <a:r>
              <a:rPr lang="en-PH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PH" sz="2400" dirty="0" smtClean="0"/>
              <a:t>“Jerry, stop making noises!” , Tom commanded</a:t>
            </a:r>
            <a:r>
              <a:rPr lang="en-PH" sz="2400" dirty="0" smtClean="0"/>
              <a:t>.</a:t>
            </a:r>
          </a:p>
          <a:p>
            <a:pPr marL="457200" indent="-457200">
              <a:buAutoNum type="arabicPeriod" startAt="2"/>
            </a:pPr>
            <a:r>
              <a:rPr lang="en-PH" sz="2400" dirty="0" smtClean="0"/>
              <a:t>“Temperance </a:t>
            </a:r>
            <a:r>
              <a:rPr lang="en-PH" sz="2400" dirty="0" smtClean="0"/>
              <a:t>is not worthy of </a:t>
            </a:r>
            <a:r>
              <a:rPr lang="en-PH" sz="2400" dirty="0" smtClean="0"/>
              <a:t>  you</a:t>
            </a:r>
            <a:r>
              <a:rPr lang="en-PH" sz="2400" dirty="0" smtClean="0"/>
              <a:t>,” Angela told Booth</a:t>
            </a:r>
            <a:r>
              <a:rPr lang="en-PH" sz="2400" dirty="0" smtClean="0"/>
              <a:t>.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en-PH" sz="2400" dirty="0" smtClean="0"/>
              <a:t> </a:t>
            </a:r>
            <a:r>
              <a:rPr lang="en-PH" sz="2400" dirty="0" smtClean="0"/>
              <a:t>He tells us, “Shut up!”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en-PH" sz="2400" dirty="0" smtClean="0"/>
              <a:t> </a:t>
            </a:r>
            <a:r>
              <a:rPr lang="en-PH" sz="2400" dirty="0" smtClean="0"/>
              <a:t>“Look for girls who will fit the shoe in on their feet,” the prince requested the servant</a:t>
            </a:r>
            <a:r>
              <a:rPr lang="en-PH" sz="2400" dirty="0" smtClean="0"/>
              <a:t>.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en-PH" sz="2400" dirty="0" smtClean="0"/>
              <a:t> </a:t>
            </a:r>
            <a:r>
              <a:rPr lang="en-PH" sz="2400" dirty="0" smtClean="0"/>
              <a:t>“Love is in the air,” said the old lady. </a:t>
            </a:r>
          </a:p>
          <a:p>
            <a:pPr marL="457200" indent="-457200">
              <a:buAutoNum type="arabicPeriod" startAt="2"/>
            </a:pPr>
            <a:endParaRPr lang="en-PH" sz="2400" dirty="0" smtClean="0"/>
          </a:p>
          <a:p>
            <a:pPr marL="457200" indent="-457200">
              <a:buFont typeface="+mj-lt"/>
              <a:buAutoNum type="arabicPeriod"/>
            </a:pPr>
            <a:endParaRPr lang="en-PH" sz="2400" dirty="0" smtClean="0"/>
          </a:p>
          <a:p>
            <a:pPr marL="457200" indent="-457200">
              <a:buFont typeface="+mj-lt"/>
              <a:buAutoNum type="arabicPeriod"/>
            </a:pPr>
            <a:endParaRPr lang="en-PH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_5541846-Word-of-Mouth---Two-People-Spe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Bookman Old Style" pitchFamily="18" charset="0"/>
              </a:rPr>
              <a:t>DIRECT </a:t>
            </a:r>
            <a:r>
              <a:rPr lang="en-US" sz="6000" b="1" dirty="0" smtClean="0">
                <a:latin typeface="Bookman Old Style" pitchFamily="18" charset="0"/>
              </a:rPr>
              <a:t>SPEECH</a:t>
            </a:r>
            <a:endParaRPr lang="en-US" sz="60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763000" cy="4343400"/>
          </a:xfrm>
          <a:noFill/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 quoting the actual words of the speaker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u</a:t>
            </a:r>
            <a:r>
              <a:rPr lang="en-US" b="1" dirty="0" smtClean="0">
                <a:latin typeface="Comic Sans MS" pitchFamily="66" charset="0"/>
              </a:rPr>
              <a:t>se of verbatim sentences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+bubble.png"/>
          <p:cNvPicPr>
            <a:picLocks noChangeAspect="1"/>
          </p:cNvPicPr>
          <p:nvPr/>
        </p:nvPicPr>
        <p:blipFill>
          <a:blip r:embed="rId2" cstate="print"/>
          <a:srcRect t="26001" r="58024"/>
          <a:stretch>
            <a:fillRect/>
          </a:stretch>
        </p:blipFill>
        <p:spPr>
          <a:xfrm>
            <a:off x="381000" y="1676400"/>
            <a:ext cx="2667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752600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Bookman Old Style" pitchFamily="18" charset="0"/>
              </a:rPr>
              <a:t>INDIRECT/INDIRECT SPEECH</a:t>
            </a:r>
            <a:endParaRPr lang="en-US" sz="54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Sharon </a:t>
            </a:r>
            <a:r>
              <a:rPr lang="en-US" dirty="0">
                <a:latin typeface="Comic Sans MS" pitchFamily="66" charset="0"/>
              </a:rPr>
              <a:t>asked Steve if how is he. </a:t>
            </a:r>
            <a:r>
              <a:rPr lang="en-US" dirty="0" smtClean="0">
                <a:latin typeface="Comic Sans MS" pitchFamily="66" charset="0"/>
              </a:rPr>
              <a:t>             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Then </a:t>
            </a:r>
            <a:r>
              <a:rPr lang="en-US" dirty="0">
                <a:latin typeface="Comic Sans MS" pitchFamily="66" charset="0"/>
              </a:rPr>
              <a:t>Steve said that he’s fine. He </a:t>
            </a:r>
            <a:r>
              <a:rPr lang="en-US" dirty="0" smtClean="0">
                <a:latin typeface="Comic Sans MS" pitchFamily="66" charset="0"/>
              </a:rPr>
              <a:t>also 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  asked </a:t>
            </a:r>
            <a:r>
              <a:rPr lang="en-US" dirty="0">
                <a:latin typeface="Comic Sans MS" pitchFamily="66" charset="0"/>
              </a:rPr>
              <a:t>Sharon the same thing.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Sharon </a:t>
            </a:r>
            <a:r>
              <a:rPr lang="en-US" dirty="0">
                <a:latin typeface="Comic Sans MS" pitchFamily="66" charset="0"/>
              </a:rPr>
              <a:t>answered that she is okay. 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         She </a:t>
            </a:r>
            <a:r>
              <a:rPr lang="en-US" dirty="0">
                <a:latin typeface="Comic Sans MS" pitchFamily="66" charset="0"/>
              </a:rPr>
              <a:t>asked him </a:t>
            </a:r>
            <a:r>
              <a:rPr lang="en-US" dirty="0" smtClean="0">
                <a:latin typeface="Comic Sans MS" pitchFamily="66" charset="0"/>
              </a:rPr>
              <a:t>again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</a:t>
            </a:r>
            <a:r>
              <a:rPr lang="en-US" dirty="0">
                <a:latin typeface="Comic Sans MS" pitchFamily="66" charset="0"/>
              </a:rPr>
              <a:t>if what he has been doing these </a:t>
            </a:r>
            <a:r>
              <a:rPr lang="en-US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        days</a:t>
            </a:r>
            <a:r>
              <a:rPr lang="en-US" dirty="0">
                <a:latin typeface="Comic Sans MS" pitchFamily="66" charset="0"/>
              </a:rPr>
              <a:t>. Steve said </a:t>
            </a:r>
            <a:r>
              <a:rPr lang="en-US" dirty="0" smtClean="0">
                <a:latin typeface="Comic Sans MS" pitchFamily="66" charset="0"/>
              </a:rPr>
              <a:t>that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                   he’s busy at </a:t>
            </a:r>
            <a:r>
              <a:rPr lang="en-US" dirty="0">
                <a:latin typeface="Comic Sans MS" pitchFamily="66" charset="0"/>
              </a:rPr>
              <a:t>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600200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Bookman Old Style" pitchFamily="18" charset="0"/>
              </a:rPr>
              <a:t>INDIRECT/INDIRECT SPEECH</a:t>
            </a:r>
            <a:endParaRPr lang="en-US" sz="54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382000" cy="152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Comic Sans MS" pitchFamily="66" charset="0"/>
              </a:rPr>
              <a:t>r</a:t>
            </a:r>
            <a:r>
              <a:rPr lang="en-US" sz="2800" b="1" dirty="0" smtClean="0">
                <a:latin typeface="Comic Sans MS" pitchFamily="66" charset="0"/>
              </a:rPr>
              <a:t>eporting what has been said without quoting   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       the actual words of the speaker.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5" name="Picture 4" descr="people talk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4176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itchFamily="18" charset="0"/>
              </a:rPr>
              <a:t>DIRECT VERSUS </a:t>
            </a:r>
            <a:r>
              <a:rPr lang="en-US" b="1" dirty="0" smtClean="0">
                <a:latin typeface="Bookman Old Style" pitchFamily="18" charset="0"/>
              </a:rPr>
              <a:t>INDIRECT SPEECHS</a:t>
            </a:r>
            <a:endParaRPr lang="en-US" b="1" dirty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57952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  <a:gridCol w="4572000"/>
              </a:tblGrid>
              <a:tr h="73320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</a:p>
                    <a:p>
                      <a:r>
                        <a:rPr lang="en-US" dirty="0" smtClean="0"/>
                        <a:t>             </a:t>
                      </a:r>
                      <a:r>
                        <a:rPr lang="en-US" sz="2400" dirty="0" smtClean="0">
                          <a:latin typeface="Comic Sans MS" pitchFamily="66" charset="0"/>
                        </a:rPr>
                        <a:t>Direct </a:t>
                      </a:r>
                      <a:r>
                        <a:rPr lang="en-US" sz="2400" dirty="0" smtClean="0">
                          <a:latin typeface="Comic Sans MS" pitchFamily="66" charset="0"/>
                        </a:rPr>
                        <a:t>SPEECHs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    </a:t>
                      </a:r>
                      <a:r>
                        <a:rPr lang="en-US" sz="2400" dirty="0" smtClean="0">
                          <a:latin typeface="Comic Sans MS" pitchFamily="66" charset="0"/>
                        </a:rPr>
                        <a:t>INDIRECT</a:t>
                      </a:r>
                      <a:r>
                        <a:rPr lang="en-US" sz="2400" baseline="0" dirty="0" smtClean="0">
                          <a:latin typeface="Comic Sans MS" pitchFamily="66" charset="0"/>
                        </a:rPr>
                        <a:t> SPEECHs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endParaRPr lang="en-US" sz="1800" b="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b="0" kern="1200" dirty="0" smtClean="0">
                          <a:latin typeface="Comic Sans MS" pitchFamily="66" charset="0"/>
                        </a:rPr>
                        <a:t>   Clinton said, “I am very busy now.”</a:t>
                      </a:r>
                      <a:br>
                        <a:rPr lang="en-US" sz="1800" b="0" kern="1200" dirty="0" smtClean="0">
                          <a:latin typeface="Comic Sans MS" pitchFamily="66" charset="0"/>
                        </a:rPr>
                      </a:b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Clinton said that he was very busy then.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endParaRPr lang="en-US" sz="1800" b="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b="0" kern="1200" dirty="0" smtClean="0">
                          <a:latin typeface="Comic Sans MS" pitchFamily="66" charset="0"/>
                        </a:rPr>
                        <a:t>  She said, “ my mother is writing letter.”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She said that his mother was writing  </a:t>
                      </a: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                        letter.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endParaRPr lang="en-US" sz="1800" b="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b="0" kern="1200" dirty="0" smtClean="0">
                          <a:latin typeface="Comic Sans MS" pitchFamily="66" charset="0"/>
                        </a:rPr>
                        <a:t>   He said, “His horse died in the night.”</a:t>
                      </a:r>
                      <a:br>
                        <a:rPr lang="en-US" sz="1800" b="0" kern="1200" dirty="0" smtClean="0">
                          <a:latin typeface="Comic Sans MS" pitchFamily="66" charset="0"/>
                        </a:rPr>
                      </a:b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He said that his horse had died in the </a:t>
                      </a: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                         night.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endParaRPr lang="en-US" sz="1800" b="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b="0" kern="1200" dirty="0" smtClean="0">
                          <a:latin typeface="Comic Sans MS" pitchFamily="66" charset="0"/>
                        </a:rPr>
                        <a:t>   I said to him, “I did not believe you.”</a:t>
                      </a:r>
                      <a:br>
                        <a:rPr lang="en-US" sz="1800" b="0" kern="1200" dirty="0" smtClean="0">
                          <a:latin typeface="Comic Sans MS" pitchFamily="66" charset="0"/>
                        </a:rPr>
                      </a:b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 I said to him that I did not believe him.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47187">
                <a:tc>
                  <a:txBody>
                    <a:bodyPr/>
                    <a:lstStyle/>
                    <a:p>
                      <a:endParaRPr lang="en-US" sz="1800" b="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800" b="0" kern="1200" dirty="0" smtClean="0">
                          <a:latin typeface="Comic Sans MS" pitchFamily="66" charset="0"/>
                        </a:rPr>
                        <a:t>   He said, “I was here yesterday.”</a:t>
                      </a:r>
                      <a:br>
                        <a:rPr lang="en-US" sz="1800" b="0" kern="1200" dirty="0" smtClean="0">
                          <a:latin typeface="Comic Sans MS" pitchFamily="66" charset="0"/>
                        </a:rPr>
                      </a:b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He said that he was there the day </a:t>
                      </a:r>
                    </a:p>
                    <a:p>
                      <a:r>
                        <a:rPr lang="en-US" sz="1800" kern="1200" dirty="0" smtClean="0">
                          <a:latin typeface="Comic Sans MS" pitchFamily="66" charset="0"/>
                        </a:rPr>
                        <a:t>                        before.</a:t>
                      </a:r>
                      <a:br>
                        <a:rPr lang="en-US" sz="1800" kern="1200" dirty="0" smtClean="0">
                          <a:latin typeface="Comic Sans MS" pitchFamily="66" charset="0"/>
                        </a:rPr>
                      </a:b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itchFamily="18" charset="0"/>
              </a:rPr>
              <a:t>DIRECT VERSUS </a:t>
            </a:r>
            <a:r>
              <a:rPr lang="en-US" b="1" dirty="0" smtClean="0">
                <a:latin typeface="Bookman Old Style" pitchFamily="18" charset="0"/>
              </a:rPr>
              <a:t>INDIRECT SPEECHS</a:t>
            </a:r>
            <a:endParaRPr lang="en-US" b="1" dirty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200400"/>
          <a:ext cx="9144000" cy="3657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  <a:gridCol w="457200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            Direct </a:t>
                      </a:r>
                      <a:r>
                        <a:rPr lang="en-US" sz="1800" dirty="0" smtClean="0"/>
                        <a:t>SPEECHs</a:t>
                      </a:r>
                      <a:endParaRPr lang="en-US" sz="1800" dirty="0" smtClean="0"/>
                    </a:p>
                    <a:p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          </a:t>
                      </a:r>
                      <a:r>
                        <a:rPr lang="en-US" sz="1800" dirty="0" smtClean="0"/>
                        <a:t>INDIRECT</a:t>
                      </a:r>
                      <a:r>
                        <a:rPr lang="en-US" sz="1800" baseline="0" dirty="0" smtClean="0"/>
                        <a:t> SPEECHs</a:t>
                      </a:r>
                      <a:endParaRPr lang="en-US" sz="1800" dirty="0" smtClean="0"/>
                    </a:p>
                    <a:p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Quoting the exact words  of the speaker</a:t>
                      </a:r>
                    </a:p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Change</a:t>
                      </a:r>
                      <a:r>
                        <a:rPr lang="en-US" baseline="0" dirty="0" smtClean="0"/>
                        <a:t> some verb forms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Use</a:t>
                      </a:r>
                      <a:r>
                        <a:rPr lang="en-US" baseline="0" dirty="0" smtClean="0"/>
                        <a:t> of quotation marks (“…”)</a:t>
                      </a:r>
                    </a:p>
                    <a:p>
                      <a:endParaRPr lang="en-US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No quotation marks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Use of comma</a:t>
                      </a:r>
                      <a:endParaRPr lang="en-US" dirty="0" smtClean="0"/>
                    </a:p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No comma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ounselling_SZ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43000"/>
            <a:ext cx="2386940" cy="2133600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7" name="Picture 6" descr="Counselling_SZ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200" y="1143000"/>
            <a:ext cx="2386940" cy="2133600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8" name="Picture 7" descr="Counselling_SZ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4400" y="1143000"/>
            <a:ext cx="2386940" cy="2133600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9" name="Picture 8" descr="Counselling_SZ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0400" y="1143000"/>
            <a:ext cx="2386940" cy="2133600"/>
          </a:xfrm>
          <a:prstGeom prst="rect">
            <a:avLst/>
          </a:prstGeom>
          <a:solidFill>
            <a:srgbClr val="FFFF66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0"/>
            <a:ext cx="50292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4400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Comic Sans MS" pitchFamily="66" charset="0"/>
              </a:rPr>
              <a:t> How do we change direct </a:t>
            </a:r>
            <a:r>
              <a:rPr lang="en-US" sz="4400" b="1" dirty="0" smtClean="0">
                <a:latin typeface="Comic Sans MS" pitchFamily="66" charset="0"/>
              </a:rPr>
              <a:t>SPEECHs </a:t>
            </a:r>
            <a:r>
              <a:rPr lang="en-US" sz="4400" b="1" dirty="0" smtClean="0">
                <a:latin typeface="Comic Sans MS" pitchFamily="66" charset="0"/>
              </a:rPr>
              <a:t>to </a:t>
            </a:r>
            <a:r>
              <a:rPr lang="en-US" sz="4400" b="1" dirty="0" smtClean="0">
                <a:latin typeface="Comic Sans MS" pitchFamily="66" charset="0"/>
              </a:rPr>
              <a:t>INDIRECT SPEECHs</a:t>
            </a:r>
            <a:r>
              <a:rPr lang="en-US" sz="4400" b="1" dirty="0" smtClean="0">
                <a:latin typeface="Comic Sans MS" pitchFamily="66" charset="0"/>
              </a:rPr>
              <a:t>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" name="Picture 3" descr="speaking-man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914400" y="0"/>
            <a:ext cx="54102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CHANGING DIRECT </a:t>
            </a:r>
            <a:r>
              <a:rPr lang="en-US" sz="3600" b="1" dirty="0" smtClean="0">
                <a:latin typeface="Bookman Old Style" pitchFamily="18" charset="0"/>
              </a:rPr>
              <a:t>SPEECHS </a:t>
            </a:r>
            <a:r>
              <a:rPr lang="en-US" sz="3600" b="1" dirty="0" smtClean="0">
                <a:latin typeface="Bookman Old Style" pitchFamily="18" charset="0"/>
              </a:rPr>
              <a:t>TO </a:t>
            </a:r>
            <a:r>
              <a:rPr lang="en-US" sz="3600" b="1" dirty="0" smtClean="0">
                <a:latin typeface="Bookman Old Style" pitchFamily="18" charset="0"/>
              </a:rPr>
              <a:t>INDIRECT SPEECHS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4876800" cy="5638800"/>
          </a:xfrm>
          <a:solidFill>
            <a:schemeClr val="bg2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Use </a:t>
            </a:r>
            <a:r>
              <a:rPr lang="en-US" sz="3800" b="1" dirty="0">
                <a:solidFill>
                  <a:schemeClr val="bg1"/>
                </a:solidFill>
                <a:latin typeface="Comic Sans MS" pitchFamily="66" charset="0"/>
              </a:rPr>
              <a:t>the conjunction ‘that’ before the </a:t>
            </a: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indirect</a:t>
            </a:r>
            <a:r>
              <a:rPr lang="en-US" sz="38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SPEECH.</a:t>
            </a:r>
            <a:endParaRPr lang="en-US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US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800" b="1" dirty="0">
                <a:solidFill>
                  <a:schemeClr val="bg1"/>
                </a:solidFill>
                <a:latin typeface="Comic Sans MS" pitchFamily="66" charset="0"/>
              </a:rPr>
              <a:t>pronoun “I” is changed to “HE”. </a:t>
            </a:r>
            <a:endParaRPr lang="en-US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800" b="1" dirty="0">
                <a:solidFill>
                  <a:schemeClr val="bg1"/>
                </a:solidFill>
                <a:latin typeface="Comic Sans MS" pitchFamily="66" charset="0"/>
              </a:rPr>
              <a:t>verb “am” is changed to “was</a:t>
            </a: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”.</a:t>
            </a:r>
          </a:p>
          <a:p>
            <a:pPr lvl="1">
              <a:buNone/>
            </a:pPr>
            <a:endParaRPr lang="en-US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800" b="1" dirty="0">
                <a:solidFill>
                  <a:schemeClr val="bg1"/>
                </a:solidFill>
                <a:latin typeface="Comic Sans MS" pitchFamily="66" charset="0"/>
              </a:rPr>
              <a:t>adverb “now” is changed to “then”.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Parker Clip 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752600"/>
            <a:ext cx="4250871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1765</Words>
  <Application>Microsoft Office PowerPoint</Application>
  <PresentationFormat>On-screen Show (4:3)</PresentationFormat>
  <Paragraphs>295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CHANGING DIRECT SPEECH  TO INDIRECT SPEECH  </vt:lpstr>
      <vt:lpstr> DIRECT SPEECH</vt:lpstr>
      <vt:lpstr>DIRECT SPEECH</vt:lpstr>
      <vt:lpstr>INDIRECT/INDIRECT SPEECH</vt:lpstr>
      <vt:lpstr>INDIRECT/INDIRECT SPEECH</vt:lpstr>
      <vt:lpstr>DIRECT VERSUS INDIRECT SPEECHS</vt:lpstr>
      <vt:lpstr>DIRECT VERSUS INDIRECT SPEECHS</vt:lpstr>
      <vt:lpstr>Slide 8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CHANGING DIRECT SPEECHS TO INDIRECT SPEECHS</vt:lpstr>
      <vt:lpstr>Try to transform these sentences…</vt:lpstr>
      <vt:lpstr>Try to transform these sentences…</vt:lpstr>
      <vt:lpstr>Now, try these…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Direct Statements to Reported Statements and Vice Versa</dc:title>
  <dc:creator>Msi</dc:creator>
  <cp:lastModifiedBy>ACER</cp:lastModifiedBy>
  <cp:revision>92</cp:revision>
  <dcterms:created xsi:type="dcterms:W3CDTF">2012-02-26T01:22:26Z</dcterms:created>
  <dcterms:modified xsi:type="dcterms:W3CDTF">2014-01-22T01:27:26Z</dcterms:modified>
</cp:coreProperties>
</file>